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70" r:id="rId2"/>
    <p:sldId id="258" r:id="rId3"/>
    <p:sldId id="256" r:id="rId4"/>
    <p:sldId id="257" r:id="rId5"/>
    <p:sldId id="259" r:id="rId6"/>
    <p:sldId id="260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hu-HU" alt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hu-HU" alt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hu-HU" alt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6BD9E747-7B19-4D74-B333-B57742F4147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765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983A03-F2DA-488F-98B4-D73BE381CFF8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1DF21A-DEE4-4943-B5A8-FD4DDB65294B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F822B1-AE15-45E9-AAEA-4754D126FE7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3713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EF7A8A-4655-4696-A050-DAB92D758A0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28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33D9F8-DF31-4BD2-B158-AF50F20B385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1224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4CF86CC-B081-4390-A3EB-6325EB5DCCC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626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5E953B-2415-44B1-A6D4-7D07133EB1C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669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F844AC-26CF-498B-804D-1B683C8DC85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6514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49CCB3-CDAD-497F-92F3-4B85F7C796C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131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FA4F02-9732-486E-8017-600FADD9719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269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7A0289-BC40-4A47-97BB-FE23109D045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859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9CD912-50ED-46B7-BC17-8A855F2B84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4158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498563-6052-412E-8111-3547080084C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267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EA6D3F-8E5F-41D7-A0EC-F134CD97B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254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hu-HU" alt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29F72ED3-1683-4F88-951F-123951DF202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1800" y="3203773"/>
            <a:ext cx="9069387" cy="1260475"/>
          </a:xfrm>
        </p:spPr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Erdei termékek,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gyűjtött gyógynövények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FairWild</a:t>
            </a:r>
            <a:r>
              <a:rPr lang="hu-HU" dirty="0" smtClean="0"/>
              <a:t> szabvány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kezdeményezés egyik legfontosabb elemeként elkészült a vadon termő növények fenntartható gyűjtésére és kereskedelemére fókuszáló </a:t>
            </a:r>
            <a:r>
              <a:rPr lang="hu-HU" sz="2000" dirty="0" err="1"/>
              <a:t>FairWild</a:t>
            </a:r>
            <a:r>
              <a:rPr lang="hu-HU" sz="2000" dirty="0"/>
              <a:t> szabvány, amely egy komplex tanúsítási rendszert is magában foglal. A szabvány célja, hogy a hagyományok tiszteletben tartása mellett biztosítsa a vadon élő növénypopulációk hosszú távú fennmaradását, folyamatos felhasználásukat élőhelyükön, valamint hogy megfelelő munkakörülményeket biztosítson a gyűjtőknek és feldolgozóknak, és javítsa megélhetésüket.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tanúsítványt </a:t>
            </a:r>
            <a:r>
              <a:rPr lang="hu-HU" sz="2000" dirty="0" smtClean="0"/>
              <a:t>2013 év </a:t>
            </a:r>
            <a:r>
              <a:rPr lang="hu-HU" sz="2000" dirty="0"/>
              <a:t>januárja óta már számos olyan, Magyarországon is fellelhető növényből készülő nyersanyag előállítása során alkalmazzák, mint a bodzavirág, a szederlevél, a mályvalevél és </a:t>
            </a:r>
            <a:r>
              <a:rPr lang="hu-HU" sz="2000" dirty="0" err="1"/>
              <a:t>-gyökér</a:t>
            </a:r>
            <a:r>
              <a:rPr lang="hu-HU" sz="2000" dirty="0"/>
              <a:t>, a csipkebogyó, a ragadós galaj, a gyermekláncfűlevél és </a:t>
            </a:r>
            <a:r>
              <a:rPr lang="hu-HU" sz="2000" dirty="0" err="1"/>
              <a:t>-gyökér</a:t>
            </a:r>
            <a:r>
              <a:rPr lang="hu-HU" sz="2000" dirty="0"/>
              <a:t>, a kislevelű hárs virága és a csalánlevél is.</a:t>
            </a:r>
          </a:p>
        </p:txBody>
      </p:sp>
    </p:spTree>
    <p:extLst>
      <p:ext uri="{BB962C8B-B14F-4D97-AF65-F5344CB8AC3E}">
        <p14:creationId xmlns:p14="http://schemas.microsoft.com/office/powerpoint/2010/main" val="112983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60039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vadon termő gyógynövények jelentősége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Az </a:t>
            </a:r>
            <a:r>
              <a:rPr lang="hu-HU" sz="2000" dirty="0"/>
              <a:t>európai növénypiacon megjelenő gyógy- és illóolajos növényekből előállított és forgalmazott drog kb. </a:t>
            </a:r>
            <a:r>
              <a:rPr lang="hu-HU" sz="2000" b="1" i="1" dirty="0"/>
              <a:t>90%-a gyűjtésből</a:t>
            </a:r>
            <a:r>
              <a:rPr lang="hu-HU" sz="2000" dirty="0"/>
              <a:t>, főleg a fejlődő országokból származik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b="1" i="1" dirty="0" smtClean="0"/>
              <a:t>Magyarországon</a:t>
            </a:r>
            <a:r>
              <a:rPr lang="hu-HU" sz="2000" dirty="0" smtClean="0"/>
              <a:t> </a:t>
            </a:r>
            <a:r>
              <a:rPr lang="hu-HU" sz="2000" dirty="0"/>
              <a:t>előállított drogtömeg több mint </a:t>
            </a:r>
            <a:r>
              <a:rPr lang="hu-HU" sz="2000" b="1" i="1" dirty="0"/>
              <a:t>50%-a természetes élőhelyekről gyűjtött</a:t>
            </a:r>
            <a:r>
              <a:rPr lang="hu-HU" sz="2000" dirty="0"/>
              <a:t>, ezzel Európában a köztes helyet foglaljuk 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nyugati országokban a vadon termő állományok hasznosítása alig fordul elő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keleti és déli országokban szinte a termelés egészét ez teszi 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Okok</a:t>
            </a:r>
            <a:r>
              <a:rPr lang="hu-HU" sz="2000" dirty="0"/>
              <a:t>: tulajdonviszonyok, tradíció, </a:t>
            </a:r>
            <a:r>
              <a:rPr lang="hu-HU" sz="2000" dirty="0" err="1"/>
              <a:t>élőmunkaigény</a:t>
            </a:r>
            <a:r>
              <a:rPr lang="hu-HU" sz="2000" dirty="0"/>
              <a:t>, és csak néhány ország rendelkezik hazánkhoz hasonló széles fajspektrummal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2803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Export növényeink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→      </a:t>
            </a:r>
            <a:r>
              <a:rPr lang="hu-HU" sz="2000" b="1" i="1" dirty="0"/>
              <a:t>A legfontosabb, gyűjtésből származó, Magyarország által a legnagyobb mennyiségben exportált drogok:</a:t>
            </a:r>
            <a:endParaRPr lang="hu-HU" sz="2000" dirty="0"/>
          </a:p>
          <a:p>
            <a:r>
              <a:rPr lang="hu-HU" sz="2000" dirty="0"/>
              <a:t>→      </a:t>
            </a:r>
            <a:r>
              <a:rPr lang="hu-HU" sz="2000" dirty="0" err="1"/>
              <a:t>Gyógybogyók</a:t>
            </a:r>
            <a:r>
              <a:rPr lang="hu-HU" sz="2000" dirty="0"/>
              <a:t> – </a:t>
            </a:r>
            <a:r>
              <a:rPr lang="hu-HU" sz="2000" dirty="0" err="1"/>
              <a:t>Juniperi</a:t>
            </a:r>
            <a:r>
              <a:rPr lang="hu-HU" sz="2000" dirty="0"/>
              <a:t> </a:t>
            </a:r>
            <a:r>
              <a:rPr lang="hu-HU" sz="2000" dirty="0" err="1"/>
              <a:t>galbulus</a:t>
            </a:r>
            <a:r>
              <a:rPr lang="hu-HU" sz="2000" dirty="0"/>
              <a:t>, </a:t>
            </a:r>
            <a:r>
              <a:rPr lang="hu-HU" sz="2000" dirty="0" err="1"/>
              <a:t>Crataegi</a:t>
            </a:r>
            <a:r>
              <a:rPr lang="hu-HU" sz="2000" dirty="0"/>
              <a:t> </a:t>
            </a:r>
            <a:r>
              <a:rPr lang="hu-HU" sz="2000" dirty="0" err="1"/>
              <a:t>fructus</a:t>
            </a:r>
            <a:r>
              <a:rPr lang="hu-HU" sz="2000" dirty="0"/>
              <a:t>, </a:t>
            </a:r>
            <a:r>
              <a:rPr lang="hu-HU" sz="2000" dirty="0" err="1"/>
              <a:t>Cynosbati</a:t>
            </a:r>
            <a:r>
              <a:rPr lang="hu-HU" sz="2000" dirty="0"/>
              <a:t> </a:t>
            </a:r>
            <a:r>
              <a:rPr lang="hu-HU" sz="2000" dirty="0" err="1" smtClean="0"/>
              <a:t>pseudofructus</a:t>
            </a:r>
            <a:endParaRPr lang="hu-HU" sz="2000" dirty="0"/>
          </a:p>
          <a:p>
            <a:r>
              <a:rPr lang="hu-HU" sz="2000" dirty="0"/>
              <a:t>→      </a:t>
            </a:r>
            <a:r>
              <a:rPr lang="hu-HU" sz="2000" dirty="0" smtClean="0"/>
              <a:t>Bodzavirág, Kamillavirág, </a:t>
            </a:r>
            <a:r>
              <a:rPr lang="hu-HU" sz="2000" dirty="0" smtClean="0"/>
              <a:t>Hársfavirág </a:t>
            </a:r>
            <a:endParaRPr lang="hu-HU" sz="2000" dirty="0"/>
          </a:p>
          <a:p>
            <a:r>
              <a:rPr lang="hu-HU" sz="2000" dirty="0"/>
              <a:t>→      </a:t>
            </a:r>
            <a:r>
              <a:rPr lang="hu-HU" sz="2000" dirty="0" smtClean="0"/>
              <a:t>Zsurlófű, Csalánlevél, Gyermekláncfű, Fecskefű</a:t>
            </a:r>
            <a:endParaRPr lang="hu-HU" sz="2000" dirty="0"/>
          </a:p>
          <a:p>
            <a:r>
              <a:rPr lang="hu-HU" sz="2000" dirty="0"/>
              <a:t>→      </a:t>
            </a:r>
            <a:r>
              <a:rPr lang="hu-HU" sz="2000" dirty="0" smtClean="0"/>
              <a:t>Cickafark</a:t>
            </a: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6088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Felvásárlás 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II</a:t>
            </a:r>
            <a:r>
              <a:rPr lang="hu-HU" sz="2000" dirty="0"/>
              <a:t>. világháborúig: Hangya Szövetkezet keretében folyt a vadon </a:t>
            </a:r>
            <a:r>
              <a:rPr lang="hu-HU" sz="2000" dirty="0" smtClean="0"/>
              <a:t>termő gyógynövények </a:t>
            </a:r>
            <a:r>
              <a:rPr lang="hu-HU" sz="2000" dirty="0"/>
              <a:t>gyűjtése, felvásárlása, exportorientált módon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’70-es </a:t>
            </a:r>
            <a:r>
              <a:rPr lang="hu-HU" sz="2000" dirty="0"/>
              <a:t>években néhány nagyvállalat (pl. Herbária) végezte a felvásárlói, nagykereskedelmi, és exporttevékenységet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Ma </a:t>
            </a:r>
            <a:r>
              <a:rPr lang="hu-HU" sz="2000" dirty="0"/>
              <a:t>a felvásárló nem alkalmazott egy nagyvállalatnál, hanem egyéni, vagy társas vállalkozásban dolgozik, és adja tovább az </a:t>
            </a:r>
            <a:r>
              <a:rPr lang="hu-HU" sz="2000" dirty="0" smtClean="0"/>
              <a:t>árut, tevékenysége engedélyhez kötött</a:t>
            </a:r>
          </a:p>
          <a:p>
            <a:r>
              <a:rPr lang="hu-HU" sz="2000" b="1" i="1" dirty="0"/>
              <a:t>A felvásárlói engedély tulajdonosa jogosult: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gyógynövények, drogok, illóolajok és zsíros olajok felvásárlására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drog előállításához, elsődleges feldolgozásához, tartósításához, és csomagolásához szükséges műveletek elvégzésére</a:t>
            </a:r>
          </a:p>
        </p:txBody>
      </p:sp>
    </p:spTree>
    <p:extLst>
      <p:ext uri="{BB962C8B-B14F-4D97-AF65-F5344CB8AC3E}">
        <p14:creationId xmlns:p14="http://schemas.microsoft.com/office/powerpoint/2010/main" val="255976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felvásárló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i="1" dirty="0" smtClean="0"/>
              <a:t>A </a:t>
            </a:r>
            <a:r>
              <a:rPr lang="hu-HU" sz="2000" b="1" i="1" dirty="0"/>
              <a:t>felvásárló feladata: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Biztosítani </a:t>
            </a:r>
            <a:r>
              <a:rPr lang="hu-HU" sz="2000" dirty="0"/>
              <a:t>a gyűjtők szervezett, irányított működését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Árut </a:t>
            </a:r>
            <a:r>
              <a:rPr lang="hu-HU" sz="2000" dirty="0"/>
              <a:t>a gyűjtés helyén frissen, vagy szárítva veszi át, előzetes minősítést is végez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Meggyőződik </a:t>
            </a:r>
            <a:r>
              <a:rPr lang="hu-HU" sz="2000" dirty="0"/>
              <a:t>a fajtaazonosságról, az áru ép és egészséges voltáról, idegenanyag tartalmáról, színéről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Az </a:t>
            </a:r>
            <a:r>
              <a:rPr lang="hu-HU" sz="2000" dirty="0"/>
              <a:t>elsődleges feldolgozásról megegyezés szerint vagy a gyűjtő, vagy a felvásárló gondoskodik: begyűjtött növényi részek tisztítása, szárítása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Ha </a:t>
            </a:r>
            <a:r>
              <a:rPr lang="hu-HU" sz="2000" dirty="0"/>
              <a:t>a felvásárló nagykereskedői tevékenységet is végez, feladata: a minőségi bizonyítványok beszerzése</a:t>
            </a:r>
          </a:p>
        </p:txBody>
      </p:sp>
    </p:spTree>
    <p:extLst>
      <p:ext uri="{BB962C8B-B14F-4D97-AF65-F5344CB8AC3E}">
        <p14:creationId xmlns:p14="http://schemas.microsoft.com/office/powerpoint/2010/main" val="84172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Erdei haszonvétel – nem csak 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 </a:t>
            </a:r>
            <a:r>
              <a:rPr lang="hu-HU" sz="2000" dirty="0" smtClean="0"/>
              <a:t>Erdei </a:t>
            </a:r>
            <a:r>
              <a:rPr lang="hu-HU" sz="2000" dirty="0"/>
              <a:t>haszonvételnek minősül:</a:t>
            </a:r>
            <a:br>
              <a:rPr lang="hu-HU" sz="2000" dirty="0"/>
            </a:br>
            <a:r>
              <a:rPr lang="hu-HU" sz="2000" dirty="0"/>
              <a:t>a) </a:t>
            </a:r>
            <a:r>
              <a:rPr lang="hu-HU" sz="2000" dirty="0" err="1"/>
              <a:t>a</a:t>
            </a:r>
            <a:r>
              <a:rPr lang="hu-HU" sz="2000" dirty="0"/>
              <a:t> fakitermelés;</a:t>
            </a:r>
            <a:br>
              <a:rPr lang="hu-HU" sz="2000" dirty="0"/>
            </a:br>
            <a:r>
              <a:rPr lang="hu-HU" sz="2000" b="1" dirty="0"/>
              <a:t>b) az erdészeti szaporítóanyag gyűjtése;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c) a vadászati jog gyakorlása vagy </a:t>
            </a:r>
            <a:r>
              <a:rPr lang="hu-HU" sz="2000" dirty="0" smtClean="0"/>
              <a:t>hasznosítása;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d) az elhalt fekvő fa és gally gyűjtése, illetőleg elhalt, száraz ág nyesése;</a:t>
            </a:r>
            <a:br>
              <a:rPr lang="hu-HU" sz="2000" dirty="0"/>
            </a:br>
            <a:r>
              <a:rPr lang="hu-HU" sz="2000" b="1" dirty="0"/>
              <a:t>e) a kidöntött fáról történő fenyőgally, toboz és díszítőlomb gyűjtése;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b="1" dirty="0"/>
              <a:t>f) a gomba, vadgyümölcs, virág, illetőleg gyógynövény gyűjtése;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g) a bot, nád, sás, gyékény termelése és fű kaszálása;</a:t>
            </a:r>
            <a:br>
              <a:rPr lang="hu-HU" sz="2000" dirty="0"/>
            </a:br>
            <a:r>
              <a:rPr lang="hu-HU" sz="2000" b="1" dirty="0"/>
              <a:t>h) a méhészeti tevékenység;</a:t>
            </a:r>
            <a:br>
              <a:rPr lang="hu-HU" sz="2000" b="1" dirty="0"/>
            </a:br>
            <a:r>
              <a:rPr lang="hu-HU" sz="2000" b="1" dirty="0"/>
              <a:t>i) a fenyőgyanta gyűjtése;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j) cserje kitermelése, élő és elhalt cserjék hajtásainak gyűjtése.</a:t>
            </a:r>
          </a:p>
        </p:txBody>
      </p:sp>
    </p:spTree>
    <p:extLst>
      <p:ext uri="{BB962C8B-B14F-4D97-AF65-F5344CB8AC3E}">
        <p14:creationId xmlns:p14="http://schemas.microsoft.com/office/powerpoint/2010/main" val="321104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/>
              <a:t>Erdei haszonvétel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200" rIns="0" bIns="0" anchor="ctr"/>
          <a:lstStyle/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hu-HU" altLang="hu-HU" sz="2000" dirty="0"/>
          </a:p>
          <a:p>
            <a:pPr marL="285750" indent="-28575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2000" dirty="0" smtClean="0"/>
              <a:t>Az </a:t>
            </a:r>
            <a:r>
              <a:rPr lang="hu-HU" altLang="hu-HU" sz="2000" dirty="0"/>
              <a:t>erdei haszonvétel nem károsíthatja, illetve veszélyeztetheti az erdő biológiai sokféleségét, felszíni és felszín alatti vizeit, talaját, természetes felújulását, felújítását, a védett természeti értéket, valamint az erdei </a:t>
            </a:r>
            <a:r>
              <a:rPr lang="hu-HU" altLang="hu-HU" sz="2000" dirty="0" smtClean="0"/>
              <a:t>életközösséget.</a:t>
            </a:r>
          </a:p>
          <a:p>
            <a:pPr marL="285750" indent="-28575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2000" dirty="0" smtClean="0"/>
              <a:t>Az </a:t>
            </a:r>
            <a:r>
              <a:rPr lang="hu-HU" altLang="hu-HU" sz="2000" dirty="0"/>
              <a:t>erdőgazdálkodó az erdei haszonvételeket e törvényben meghatározott feltételekkel </a:t>
            </a:r>
            <a:r>
              <a:rPr lang="hu-HU" altLang="hu-HU" sz="2000" dirty="0" smtClean="0"/>
              <a:t>gyakorolhatja.</a:t>
            </a:r>
          </a:p>
          <a:p>
            <a:pPr marL="285750" indent="-28575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2000" dirty="0" smtClean="0"/>
              <a:t>Az </a:t>
            </a:r>
            <a:r>
              <a:rPr lang="hu-HU" altLang="hu-HU" sz="2000" dirty="0"/>
              <a:t>erdei haszonvételek gyakorlásának feltételeit az erdőgazdálkodó jogosult </a:t>
            </a:r>
            <a:r>
              <a:rPr lang="hu-HU" altLang="hu-HU" sz="2000" dirty="0" smtClean="0"/>
              <a:t>meghatározni</a:t>
            </a:r>
          </a:p>
          <a:p>
            <a:pPr marL="285750" indent="-28575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2000" dirty="0" smtClean="0"/>
              <a:t>A </a:t>
            </a:r>
            <a:r>
              <a:rPr lang="hu-HU" altLang="hu-HU" sz="2000" dirty="0"/>
              <a:t>földalatti gomba fajok az erdőgazdálkodó engedélyével, az e törvény végrehajtására kiadott jogszabályban előírtak szerint </a:t>
            </a:r>
            <a:r>
              <a:rPr lang="hu-HU" altLang="hu-HU" sz="2000" dirty="0" smtClean="0"/>
              <a:t>gyűjthetőek.</a:t>
            </a:r>
          </a:p>
          <a:p>
            <a:pPr marL="285750" indent="-28575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2000" dirty="0" smtClean="0"/>
              <a:t>Az </a:t>
            </a:r>
            <a:r>
              <a:rPr lang="hu-HU" altLang="hu-HU" sz="2000" dirty="0"/>
              <a:t>erdőgazdálkodó köteles tűrni az egyéni szükségletet meg nem haladó gomba, vadgyümölcs, gyógynövény állami erdőben való gyűjtését.</a:t>
            </a:r>
            <a:br>
              <a:rPr lang="hu-HU" altLang="hu-HU" sz="2000" dirty="0"/>
            </a:br>
            <a:r>
              <a:rPr lang="hu-HU" altLang="hu-HU" sz="1800" dirty="0"/>
              <a:t/>
            </a:r>
            <a:br>
              <a:rPr lang="hu-HU" altLang="hu-HU" sz="1800" dirty="0"/>
            </a:br>
            <a:r>
              <a:rPr lang="hu-HU" altLang="hu-HU" sz="1400" i="1" dirty="0"/>
              <a:t>(2009. évi XXXVII. törvény az erdőről, az erdő védelméről és az erdőgazdálkodásról)</a:t>
            </a:r>
            <a:br>
              <a:rPr lang="hu-HU" altLang="hu-HU" sz="1400" i="1" dirty="0"/>
            </a:br>
            <a:endParaRPr lang="hu-HU" altLang="hu-HU" sz="1400" i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dirty="0"/>
              <a:t>Erdei haszonvétel </a:t>
            </a:r>
            <a:r>
              <a:rPr lang="hu-HU" altLang="hu-HU" dirty="0" err="1"/>
              <a:t>méréke</a:t>
            </a:r>
            <a:endParaRPr lang="hu-HU" altLang="hu-H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  <a:ln/>
        </p:spPr>
        <p:txBody>
          <a:bodyPr tIns="56700"/>
          <a:lstStyle/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1800" b="1" dirty="0"/>
              <a:t/>
            </a:r>
            <a:br>
              <a:rPr lang="hu-HU" altLang="hu-HU" sz="1800" b="1" dirty="0"/>
            </a:br>
            <a:r>
              <a:rPr lang="hu-HU" altLang="hu-HU" sz="1800" dirty="0"/>
              <a:t>Gomba, vadgyümölcs illetőleg gyógynövény egyéni szükségletet meghaladó, vagy nem állami területen történő gyűjtése csak az erdőgazdálkodó előzetes írásbeli hozzájárulásával gyakorolható.</a:t>
            </a:r>
          </a:p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1800" dirty="0"/>
              <a:t/>
            </a:r>
            <a:br>
              <a:rPr lang="hu-HU" altLang="hu-HU" sz="1800" dirty="0"/>
            </a:br>
            <a:r>
              <a:rPr lang="hu-HU" altLang="hu-HU" sz="1800" dirty="0"/>
              <a:t>Az egyéni szükségletnek személyenként és naponta legfeljebb</a:t>
            </a:r>
            <a:br>
              <a:rPr lang="hu-HU" altLang="hu-HU" sz="1800" dirty="0"/>
            </a:br>
            <a:r>
              <a:rPr lang="hu-HU" altLang="hu-HU" sz="1800" dirty="0"/>
              <a:t>a) 2 kg gomba,</a:t>
            </a:r>
            <a:br>
              <a:rPr lang="hu-HU" altLang="hu-HU" sz="1800" dirty="0"/>
            </a:br>
            <a:r>
              <a:rPr lang="hu-HU" altLang="hu-HU" sz="1800" dirty="0"/>
              <a:t>b) 2 kg vadgyümölcs,</a:t>
            </a:r>
            <a:br>
              <a:rPr lang="hu-HU" altLang="hu-HU" sz="1800" dirty="0"/>
            </a:br>
            <a:r>
              <a:rPr lang="hu-HU" altLang="hu-HU" sz="1800" dirty="0"/>
              <a:t>c) 2 kg gyógynövény</a:t>
            </a:r>
            <a:br>
              <a:rPr lang="hu-HU" altLang="hu-HU" sz="1800" dirty="0"/>
            </a:br>
            <a:r>
              <a:rPr lang="hu-HU" altLang="hu-HU" sz="1800" dirty="0"/>
              <a:t>gyűjtése minősül.</a:t>
            </a:r>
            <a:br>
              <a:rPr lang="hu-HU" altLang="hu-HU" sz="1800" dirty="0"/>
            </a:br>
            <a:endParaRPr lang="hu-HU" altLang="hu-HU" sz="1800" dirty="0"/>
          </a:p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1800" dirty="0"/>
              <a:t>Az egyéni szükségletre gyűjtött gomba, vadgyümölcs, illetőleg gyógynövény kereskedelmi forgalomba nem hozható.</a:t>
            </a:r>
          </a:p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hu-HU" altLang="hu-HU" sz="1800" dirty="0"/>
          </a:p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1800" dirty="0"/>
              <a:t>Szarvasgomba: 20 dkg-t vagy 3 db </a:t>
            </a:r>
            <a:r>
              <a:rPr lang="hu-HU" altLang="hu-HU" sz="1800" dirty="0" err="1"/>
              <a:t>triflát</a:t>
            </a:r>
            <a:r>
              <a:rPr lang="hu-HU" altLang="hu-HU" sz="1800" dirty="0"/>
              <a:t> meg nem haladó saját fogyasztásra gyűjthető</a:t>
            </a:r>
          </a:p>
          <a:p>
            <a:pPr indent="-341313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hu-HU" altLang="hu-HU" sz="1800" dirty="0"/>
          </a:p>
          <a:p>
            <a:pPr marL="0" indent="0">
              <a:lnSpc>
                <a:spcPct val="75000"/>
              </a:lnSpc>
              <a:spcBef>
                <a:spcPts val="45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hu-HU" altLang="hu-HU" sz="1400" i="1" dirty="0"/>
              <a:t>153/2009. (XI. 13.) FVM rendelet az erdőről, az erdő védelméről és az erdőgazdálkodásról szóló 2009. évi XXXVII. törvény végrehajtásáról </a:t>
            </a:r>
            <a:br>
              <a:rPr lang="hu-HU" altLang="hu-HU" sz="1400" i="1" dirty="0"/>
            </a:br>
            <a:r>
              <a:rPr lang="hu-HU" altLang="hu-HU" sz="1400" i="1" dirty="0"/>
              <a:t>A vidékfejlesztési miniszter 24/2012. (III. 19.) VM rendelete a földalatti gombák gyűjtéséről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gyűjtés szabályai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Fontos, hogy mindenki úgy gyűjtsön bármilyen növényt, hogy ugyanazt jövőre is megtalálja, vagyis az egyed és a faj állománya túlélje gyűjtést.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Mindig csak annyit gyűjtsünk, amit </a:t>
            </a:r>
            <a:r>
              <a:rPr lang="hu-HU" sz="1800" dirty="0" smtClean="0"/>
              <a:t>maradéktalanul </a:t>
            </a:r>
            <a:r>
              <a:rPr lang="hu-HU" sz="1800" dirty="0"/>
              <a:t>fel tudunk használni.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Soha ne húzzuk ki gyökerestől a növényt (Gyökereket, hagymákat csak a nagyon gyakori fajok esetében gyűjtsünk)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ollóval, éles késsel vágjuk le a gyűjteni kívánt növényi részeket (kivéve persze a könnyen leváló terméseket).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Az élőhelyet, ahol gyűjtünk ne tapossuk össze.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Réteken, kaszálókon, a tulajdonos engedélyével gyűjtsünk.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Fákról, bokrokról virágot, termést, ágak letörése nélkül szedjük.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/>
              <a:t>Rügyeket, hajtásokat oldalhajtásokról és ne a vezér (csúcs) hajtásokról </a:t>
            </a:r>
            <a:r>
              <a:rPr lang="hu-HU" sz="1800" dirty="0" smtClean="0"/>
              <a:t>gyűjtsünk.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1800" dirty="0" smtClean="0"/>
              <a:t>Tiszta </a:t>
            </a:r>
            <a:r>
              <a:rPr lang="hu-HU" sz="1800" dirty="0"/>
              <a:t>helyről, tiszta, egészséges növényi részeket gyűjtsünk. 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70587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Jó </a:t>
            </a:r>
            <a:r>
              <a:rPr lang="hu-HU" sz="3200" b="1" dirty="0"/>
              <a:t>gyűjtési gyakorlat (kereskedelmi méretnél)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engedély szükséges a terület kezelőjétől, adott esetben a természetvédelmi hatóságtól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Kiképzett, lehetőleg állandó </a:t>
            </a:r>
            <a:r>
              <a:rPr lang="hu-HU" sz="2000" dirty="0"/>
              <a:t>gyűjtőtársaság álljon rendelkezésre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vezessünk </a:t>
            </a:r>
            <a:r>
              <a:rPr lang="hu-HU" sz="2000" dirty="0" smtClean="0"/>
              <a:t>a területről gyűjtési </a:t>
            </a:r>
            <a:r>
              <a:rPr lang="hu-HU" sz="2000" dirty="0"/>
              <a:t>térképet, hogy melyik növény, hol található nagyobb mennyiségben.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térkép </a:t>
            </a:r>
            <a:r>
              <a:rPr lang="hu-HU" sz="2000" dirty="0" smtClean="0"/>
              <a:t>alapján (és a természetvédelmi hatósággal együttműködve) </a:t>
            </a:r>
            <a:r>
              <a:rPr lang="hu-HU" sz="2000" dirty="0"/>
              <a:t>határozzunk meg a faj és a terület lehetséges terhelését (mennyit és milyen gyakran gyűjtünk)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növények tulajdonságából adódóan lehetőleg a kora reggeli, hajnali órákban szedessük a növényeket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az erdei termék könnyen </a:t>
            </a:r>
            <a:r>
              <a:rPr lang="hu-HU" sz="2000" dirty="0" smtClean="0"/>
              <a:t>tanúsítható, </a:t>
            </a:r>
            <a:r>
              <a:rPr lang="hu-HU" sz="2000" dirty="0"/>
              <a:t>szerezzük meg a </a:t>
            </a:r>
            <a:r>
              <a:rPr lang="hu-HU" sz="2000" dirty="0" err="1"/>
              <a:t>bio</a:t>
            </a:r>
            <a:r>
              <a:rPr lang="hu-HU" sz="2000" dirty="0"/>
              <a:t> minősítést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3165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 smtClean="0">
                <a:solidFill>
                  <a:schemeClr val="tx1"/>
                </a:solidFill>
              </a:rPr>
              <a:t>A gyógynövény fajokat veszélyeztető tényezők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hu-HU" altLang="hu-HU" sz="2000" dirty="0" smtClean="0"/>
              <a:t>A veszélyeztetettséget kiváltó közvetlen tényezők</a:t>
            </a:r>
          </a:p>
          <a:p>
            <a:pPr marL="8001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 smtClean="0"/>
              <a:t>erdőirtások (erdei pajzsika, tavaszi hérics, kankalinok),</a:t>
            </a:r>
          </a:p>
          <a:p>
            <a:pPr marL="8001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 smtClean="0"/>
              <a:t>művelésbe vonás, lecsapolás (</a:t>
            </a:r>
            <a:r>
              <a:rPr lang="hu-HU" altLang="hu-HU" sz="2000" dirty="0" err="1" smtClean="0"/>
              <a:t>kálmos</a:t>
            </a:r>
            <a:r>
              <a:rPr lang="hu-HU" altLang="hu-HU" sz="2000" dirty="0" smtClean="0"/>
              <a:t>, vidrafű),</a:t>
            </a:r>
          </a:p>
          <a:p>
            <a:pPr marL="8001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 smtClean="0"/>
              <a:t>szakszerűtlen gyűjtés („rablógazdálkodás”)</a:t>
            </a:r>
          </a:p>
          <a:p>
            <a:pPr algn="just">
              <a:lnSpc>
                <a:spcPct val="80000"/>
              </a:lnSpc>
            </a:pPr>
            <a:endParaRPr lang="hu-HU" altLang="hu-HU" sz="2000" dirty="0" smtClean="0"/>
          </a:p>
          <a:p>
            <a:pPr algn="just">
              <a:lnSpc>
                <a:spcPct val="80000"/>
              </a:lnSpc>
            </a:pPr>
            <a:r>
              <a:rPr lang="hu-HU" altLang="hu-HU" sz="2000" dirty="0" smtClean="0"/>
              <a:t>A veszélyeztetettséget kiváltó közvetett tényezők</a:t>
            </a:r>
          </a:p>
          <a:p>
            <a:pPr marL="8001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 smtClean="0"/>
              <a:t>környezetszennyezés (hegyi </a:t>
            </a:r>
            <a:r>
              <a:rPr lang="hu-HU" altLang="hu-HU" sz="2000" dirty="0" err="1" smtClean="0"/>
              <a:t>árnika</a:t>
            </a:r>
            <a:r>
              <a:rPr lang="hu-HU" altLang="hu-HU" sz="2000" dirty="0" smtClean="0"/>
              <a:t>, áfonyafélék, pemetefű)</a:t>
            </a:r>
          </a:p>
          <a:p>
            <a:pPr marL="800100" lvl="1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 smtClean="0"/>
              <a:t>meggondolatlan erdőtelepítés (pl. akácerdő telepítés a növényflóra átalakulását eredményezi)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513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Gyógynövény piac </a:t>
            </a:r>
            <a:r>
              <a:rPr lang="hu-HU" dirty="0" smtClean="0"/>
              <a:t>lehetőségei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Ezen a területen Európában keresleti piac van: évente mintegy 7 százalékkal nő az igény a jó minőségű természetes gyógynövények iránt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Évente </a:t>
            </a:r>
            <a:r>
              <a:rPr lang="hu-HU" sz="2000" dirty="0"/>
              <a:t>mintegy 20 ezer tonna szárított gyógynövényt dolgoznak fel az országban. A Magyarországon feldolgozott gyógynövények 70 százaléka vadon termő növények gyűjtéséből származik.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A gyógynövénytermő terület nagysága 18-21 ezer hektár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Magyarországon 110-120 gyógynövényfaj gyűjthető.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Mintegy </a:t>
            </a:r>
            <a:r>
              <a:rPr lang="hu-HU" sz="2000" dirty="0"/>
              <a:t>ötezer ember foglalkozik gyógynövény-gyűjtéssel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/>
              <a:t>Magyarországról a gyógynövények 70-80 százaléka alapanyagként kerül 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Elkészült </a:t>
            </a:r>
            <a:r>
              <a:rPr lang="hu-HU" sz="2000" dirty="0"/>
              <a:t>a gyógynövény ágazati </a:t>
            </a:r>
            <a:r>
              <a:rPr lang="hu-HU" sz="2000" dirty="0" smtClean="0"/>
              <a:t>stratégia: a </a:t>
            </a:r>
            <a:r>
              <a:rPr lang="hu-HU" sz="2000" dirty="0"/>
              <a:t>gyűjtött és termesztett növények mennyiségét </a:t>
            </a:r>
            <a:r>
              <a:rPr lang="hu-HU" sz="2000" dirty="0" smtClean="0"/>
              <a:t>25 </a:t>
            </a:r>
            <a:r>
              <a:rPr lang="hu-HU" sz="2000" dirty="0"/>
              <a:t>százalékkal kívánják emelni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5052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4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25" y="395461"/>
            <a:ext cx="10098250" cy="673216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Tanúsítvány a fenntartható gyógynövénygyűjtésért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A vadon termő gyógynövények fenntartható gyűjtésére és ezzel összefüggésben a hátrányos helyzetű településeken munkahelyteremtő céllal dolgoz ki gazdasági modellt a Természetvédelmi Világalap (WWF) magyarországi szervezete és több szakmai csoport a </a:t>
            </a:r>
            <a:r>
              <a:rPr lang="hu-HU" sz="2400" dirty="0" err="1"/>
              <a:t>Traditional</a:t>
            </a:r>
            <a:r>
              <a:rPr lang="hu-HU" sz="2400" dirty="0"/>
              <a:t> and Wild projekt keretében</a:t>
            </a:r>
            <a:r>
              <a:rPr lang="hu-HU" sz="2400" dirty="0" smtClean="0"/>
              <a:t>. (2013)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/>
              <a:t>A projekt célja, hogy összegyűjtse és rendszerezze a gyógy- és fűszernövények, valamint egyéb felhasználható vadon termő növények gyűjtésével kapcsolatos hanyatló </a:t>
            </a:r>
            <a:r>
              <a:rPr lang="hu-HU" sz="2400" dirty="0" smtClean="0"/>
              <a:t>ismeretanyagot.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/>
              <a:t>Emellett fontos küldetés a gyengülő kulturális hagyományok megőrzése, továbbá a megszerzett tudás minél több emberhez történő eljuttatása.</a:t>
            </a:r>
          </a:p>
        </p:txBody>
      </p:sp>
    </p:spTree>
    <p:extLst>
      <p:ext uri="{BB962C8B-B14F-4D97-AF65-F5344CB8AC3E}">
        <p14:creationId xmlns:p14="http://schemas.microsoft.com/office/powerpoint/2010/main" val="64286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845</Words>
  <Application>Microsoft Office PowerPoint</Application>
  <PresentationFormat>Egyéni</PresentationFormat>
  <Paragraphs>87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Microsoft YaHei</vt:lpstr>
      <vt:lpstr>Segoe UI</vt:lpstr>
      <vt:lpstr>Office-téma</vt:lpstr>
      <vt:lpstr>Erdei termékek, gyűjtött gyógynövények</vt:lpstr>
      <vt:lpstr>Erdei haszonvétel – nem csak fa</vt:lpstr>
      <vt:lpstr>Erdei haszonvétel</vt:lpstr>
      <vt:lpstr>Erdei haszonvétel méréke</vt:lpstr>
      <vt:lpstr>A gyűjtés szabályai</vt:lpstr>
      <vt:lpstr>Jó gyűjtési gyakorlat (kereskedelmi méretnél) </vt:lpstr>
      <vt:lpstr>A gyógynövény fajokat veszélyeztető tényezők</vt:lpstr>
      <vt:lpstr>Gyógynövény piac lehetőségei</vt:lpstr>
      <vt:lpstr>Tanúsítvány a fenntartható gyógynövénygyűjtésért</vt:lpstr>
      <vt:lpstr>FairWild szabvány</vt:lpstr>
      <vt:lpstr>A vadon termő gyógynövények jelentősége</vt:lpstr>
      <vt:lpstr>Export növényeink</vt:lpstr>
      <vt:lpstr>Felvásárlás rendszere</vt:lpstr>
      <vt:lpstr>A felvásárló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Erdei haszonvétel</dc:title>
  <dc:creator>SajorimaEGTC</dc:creator>
  <cp:lastModifiedBy>SajorimaEGTC</cp:lastModifiedBy>
  <cp:revision>21</cp:revision>
  <cp:lastPrinted>1601-01-01T00:00:00Z</cp:lastPrinted>
  <dcterms:created xsi:type="dcterms:W3CDTF">2014-02-25T04:35:09Z</dcterms:created>
  <dcterms:modified xsi:type="dcterms:W3CDTF">2014-02-25T06:37:45Z</dcterms:modified>
</cp:coreProperties>
</file>