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sldIdLst>
    <p:sldId id="270" r:id="rId2"/>
    <p:sldId id="258" r:id="rId3"/>
    <p:sldId id="256" r:id="rId4"/>
    <p:sldId id="257" r:id="rId5"/>
    <p:sldId id="259" r:id="rId6"/>
    <p:sldId id="260" r:id="rId7"/>
    <p:sldId id="265" r:id="rId8"/>
    <p:sldId id="262" r:id="rId9"/>
    <p:sldId id="263" r:id="rId10"/>
    <p:sldId id="264" r:id="rId11"/>
    <p:sldId id="266" r:id="rId12"/>
    <p:sldId id="267" r:id="rId13"/>
    <p:sldId id="268" r:id="rId14"/>
    <p:sldId id="269" r:id="rId15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16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hu-HU" altLang="hu-HU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endParaRPr lang="hu-HU" altLang="hu-H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endParaRPr lang="hu-HU" altLang="hu-H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endParaRPr lang="hu-HU" altLang="hu-HU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fld id="{6BD9E747-7B19-4D74-B333-B57742F41478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307653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983A03-F2DA-488F-98B4-D73BE381CFF8}" type="slidenum">
              <a:rPr lang="hu-HU" altLang="hu-HU"/>
              <a:pPr/>
              <a:t>3</a:t>
            </a:fld>
            <a:endParaRPr lang="hu-HU" altLang="hu-HU"/>
          </a:p>
        </p:txBody>
      </p:sp>
      <p:sp>
        <p:nvSpPr>
          <p:cNvPr id="51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01DF21A-DEE4-4943-B5A8-FD4DDB65294B}" type="slidenum">
              <a:rPr lang="hu-HU" altLang="hu-HU"/>
              <a:pPr/>
              <a:t>4</a:t>
            </a:fld>
            <a:endParaRPr lang="hu-HU" altLang="hu-HU"/>
          </a:p>
        </p:txBody>
      </p:sp>
      <p:sp>
        <p:nvSpPr>
          <p:cNvPr id="61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alt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0F822B1-AE15-45E9-AAEA-4754D126FE71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637139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AEF7A8A-4655-4696-A050-DAB92D758A04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32890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58499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58499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533D9F8-DF31-4BD2-B158-AF50F20B3852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812241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4" name="Élőláb helye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94050" cy="519113"/>
          </a:xfrm>
        </p:spPr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fld id="{D4CF86CC-B081-4390-A3EB-6325EB5DCCC0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86262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85E953B-2415-44B1-A6D4-7D07133EB1C8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96697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4F844AC-26CF-498B-804D-1B683C8DC854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65146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383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383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Élőláb hely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049CCB3-CDAD-497F-92F3-4B85F7C796CB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16131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8" name="Élőláb helye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9FA4F02-9732-486E-8017-600FADD9719F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62690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4" name="Élőláb helye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B7A0289-BC40-4A47-97BB-FE23109D045B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18595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3" name="Élőláb helye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C9CD912-50ED-46B7-BC17-8A855F2B8412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941585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Élőláb hely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A498563-6052-412E-8111-3547080084C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42678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Élőláb hely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DEA6D3F-8E5F-41D7-A0EC-F134CD97BB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2541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hu-HU" smtClean="0"/>
              <a:t>Címszöveg formátumának szerkesztése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38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hu-HU" smtClean="0"/>
              <a:t>Vázlatszöveg formátumának szerkesztése</a:t>
            </a:r>
          </a:p>
          <a:p>
            <a:pPr lvl="1"/>
            <a:r>
              <a:rPr lang="en-GB" altLang="hu-HU" smtClean="0"/>
              <a:t>Második vázlatszint</a:t>
            </a:r>
          </a:p>
          <a:p>
            <a:pPr lvl="2"/>
            <a:r>
              <a:rPr lang="en-GB" altLang="hu-HU" smtClean="0"/>
              <a:t>Harmadik vázlatszint</a:t>
            </a:r>
          </a:p>
          <a:p>
            <a:pPr lvl="3"/>
            <a:r>
              <a:rPr lang="en-GB" altLang="hu-HU" smtClean="0"/>
              <a:t>Negyedik vázlatszint</a:t>
            </a:r>
          </a:p>
          <a:p>
            <a:pPr lvl="4"/>
            <a:r>
              <a:rPr lang="en-GB" altLang="hu-HU" smtClean="0"/>
              <a:t>Ötödik vázlatszint</a:t>
            </a:r>
          </a:p>
          <a:p>
            <a:pPr lvl="4"/>
            <a:r>
              <a:rPr lang="en-GB" altLang="hu-HU" smtClean="0"/>
              <a:t>Hatodik vázlatszint</a:t>
            </a:r>
          </a:p>
          <a:p>
            <a:pPr lvl="4"/>
            <a:r>
              <a:rPr lang="en-GB" altLang="hu-HU" smtClean="0"/>
              <a:t>Hetedik vázlatszint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endParaRPr lang="hu-HU" altLang="hu-H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endParaRPr lang="hu-HU" alt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fld id="{29F72ED3-1683-4F88-951F-123951DF202D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31800" y="3203773"/>
            <a:ext cx="9069387" cy="1260475"/>
          </a:xfrm>
        </p:spPr>
        <p:txBody>
          <a:bodyPr/>
          <a:lstStyle/>
          <a:p>
            <a:r>
              <a:rPr lang="hu-HU" smtClean="0">
                <a:solidFill>
                  <a:schemeClr val="bg1"/>
                </a:solidFill>
              </a:rPr>
              <a:t>Erdei termékek,</a:t>
            </a:r>
            <a:r>
              <a:rPr lang="hu-HU" dirty="0" smtClean="0">
                <a:solidFill>
                  <a:schemeClr val="bg1"/>
                </a:solidFill>
              </a:rPr>
              <a:t/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hu-HU" dirty="0" smtClean="0">
                <a:solidFill>
                  <a:schemeClr val="bg1"/>
                </a:solidFill>
              </a:rPr>
              <a:t>gyűjtött gyógynövények</a:t>
            </a:r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09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43000"/>
                    </a14:imgEffect>
                    <a14:imgEffect>
                      <a14:brightnessContrast bright="24000" contrast="-7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625" y="395461"/>
            <a:ext cx="10098250" cy="6732166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FairWild</a:t>
            </a:r>
            <a:r>
              <a:rPr lang="hu-HU" dirty="0" smtClean="0"/>
              <a:t> szabvány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u-HU" sz="2000" dirty="0"/>
              <a:t>A kezdeményezés egyik legfontosabb elemeként elkészült a vadon termő növények fenntartható gyűjtésére és kereskedelemére fókuszáló </a:t>
            </a:r>
            <a:r>
              <a:rPr lang="hu-HU" sz="2000" dirty="0" err="1"/>
              <a:t>FairWild</a:t>
            </a:r>
            <a:r>
              <a:rPr lang="hu-HU" sz="2000" dirty="0"/>
              <a:t> szabvány, amely egy komplex tanúsítási rendszert is magában foglal. A szabvány célja, hogy a hagyományok tiszteletben tartása mellett biztosítsa a vadon élő növénypopulációk hosszú távú fennmaradását, folyamatos felhasználásukat élőhelyükön, valamint hogy megfelelő munkakörülményeket biztosítson a gyűjtőknek és feldolgozóknak, és javítsa megélhetésüket.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/>
              <a:t>A tanúsítványt </a:t>
            </a:r>
            <a:r>
              <a:rPr lang="hu-HU" sz="2000" dirty="0" smtClean="0"/>
              <a:t>2013 év </a:t>
            </a:r>
            <a:r>
              <a:rPr lang="hu-HU" sz="2000" dirty="0"/>
              <a:t>januárja óta már számos olyan, Magyarországon is fellelhető növényből készülő nyersanyag előállítása során alkalmazzák, mint a bodzavirág, a szederlevél, a mályvalevél és </a:t>
            </a:r>
            <a:r>
              <a:rPr lang="hu-HU" sz="2000" dirty="0" err="1"/>
              <a:t>-gyökér</a:t>
            </a:r>
            <a:r>
              <a:rPr lang="hu-HU" sz="2000" dirty="0"/>
              <a:t>, a csipkebogyó, a ragadós galaj, a gyermekláncfűlevél és </a:t>
            </a:r>
            <a:r>
              <a:rPr lang="hu-HU" sz="2000" dirty="0" err="1"/>
              <a:t>-gyökér</a:t>
            </a:r>
            <a:r>
              <a:rPr lang="hu-HU" sz="2000" dirty="0"/>
              <a:t>, a kislevelű hárs virága és a csalánlevél is.</a:t>
            </a:r>
          </a:p>
        </p:txBody>
      </p:sp>
    </p:spTree>
    <p:extLst>
      <p:ext uri="{BB962C8B-B14F-4D97-AF65-F5344CB8AC3E}">
        <p14:creationId xmlns:p14="http://schemas.microsoft.com/office/powerpoint/2010/main" val="1129831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43000"/>
                    </a14:imgEffect>
                    <a14:imgEffect>
                      <a14:brightnessContrast bright="24000" contrast="-7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625" y="360039"/>
            <a:ext cx="10098250" cy="6732166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dirty="0" smtClean="0"/>
              <a:t>A vadon termő gyógynövények jelentősége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/>
              <a:t>Az </a:t>
            </a:r>
            <a:r>
              <a:rPr lang="hu-HU" sz="2000" dirty="0"/>
              <a:t>európai növénypiacon megjelenő gyógy- és illóolajos növényekből előállított és forgalmazott drog kb. </a:t>
            </a:r>
            <a:r>
              <a:rPr lang="hu-HU" sz="2000" b="1" i="1" dirty="0"/>
              <a:t>90%-a gyűjtésből</a:t>
            </a:r>
            <a:r>
              <a:rPr lang="hu-HU" sz="2000" dirty="0"/>
              <a:t>, főleg a fejlődő országokból származik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b="1" i="1" dirty="0" smtClean="0"/>
              <a:t>Magyarországon</a:t>
            </a:r>
            <a:r>
              <a:rPr lang="hu-HU" sz="2000" dirty="0" smtClean="0"/>
              <a:t> </a:t>
            </a:r>
            <a:r>
              <a:rPr lang="hu-HU" sz="2000" dirty="0"/>
              <a:t>előállított drogtömeg több mint </a:t>
            </a:r>
            <a:r>
              <a:rPr lang="hu-HU" sz="2000" b="1" i="1" dirty="0"/>
              <a:t>50%-a természetes élőhelyekről gyűjtött</a:t>
            </a:r>
            <a:r>
              <a:rPr lang="hu-HU" sz="2000" dirty="0"/>
              <a:t>, ezzel Európában a köztes helyet foglaljuk 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/>
              <a:t>A </a:t>
            </a:r>
            <a:r>
              <a:rPr lang="hu-HU" sz="2000" dirty="0"/>
              <a:t>nyugati országokban a vadon termő állományok hasznosítása alig fordul elő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/>
              <a:t>A </a:t>
            </a:r>
            <a:r>
              <a:rPr lang="hu-HU" sz="2000" dirty="0"/>
              <a:t>keleti és déli országokban szinte a termelés egészét ez teszi ki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/>
              <a:t>Okok</a:t>
            </a:r>
            <a:r>
              <a:rPr lang="hu-HU" sz="2000" dirty="0"/>
              <a:t>: tulajdonviszonyok, tradíció, </a:t>
            </a:r>
            <a:r>
              <a:rPr lang="hu-HU" sz="2000" dirty="0" err="1"/>
              <a:t>élőmunkaigény</a:t>
            </a:r>
            <a:r>
              <a:rPr lang="hu-HU" sz="2000" dirty="0"/>
              <a:t>, és csak néhány ország rendelkezik hazánkhoz hasonló széles fajspektrummal</a:t>
            </a:r>
          </a:p>
          <a:p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228034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43000"/>
                    </a14:imgEffect>
                    <a14:imgEffect>
                      <a14:brightnessContrast bright="24000" contrast="-7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625" y="395461"/>
            <a:ext cx="10098250" cy="6732166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Export növényeink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000" dirty="0"/>
              <a:t>→      </a:t>
            </a:r>
            <a:r>
              <a:rPr lang="hu-HU" sz="2000" b="1" i="1" dirty="0"/>
              <a:t>A legfontosabb, gyűjtésből származó, Magyarország által a legnagyobb mennyiségben exportált drogok:</a:t>
            </a:r>
            <a:endParaRPr lang="hu-HU" sz="2000" dirty="0"/>
          </a:p>
          <a:p>
            <a:r>
              <a:rPr lang="hu-HU" sz="2000" dirty="0"/>
              <a:t>→      </a:t>
            </a:r>
            <a:r>
              <a:rPr lang="hu-HU" sz="2000" dirty="0" err="1"/>
              <a:t>Gyógybogyók</a:t>
            </a:r>
            <a:r>
              <a:rPr lang="hu-HU" sz="2000" dirty="0"/>
              <a:t> – </a:t>
            </a:r>
            <a:r>
              <a:rPr lang="hu-HU" sz="2000" dirty="0" err="1"/>
              <a:t>Juniperi</a:t>
            </a:r>
            <a:r>
              <a:rPr lang="hu-HU" sz="2000" dirty="0"/>
              <a:t> </a:t>
            </a:r>
            <a:r>
              <a:rPr lang="hu-HU" sz="2000" dirty="0" err="1"/>
              <a:t>galbulus</a:t>
            </a:r>
            <a:r>
              <a:rPr lang="hu-HU" sz="2000" dirty="0"/>
              <a:t>, </a:t>
            </a:r>
            <a:r>
              <a:rPr lang="hu-HU" sz="2000" dirty="0" err="1"/>
              <a:t>Crataegi</a:t>
            </a:r>
            <a:r>
              <a:rPr lang="hu-HU" sz="2000" dirty="0"/>
              <a:t> </a:t>
            </a:r>
            <a:r>
              <a:rPr lang="hu-HU" sz="2000" dirty="0" err="1"/>
              <a:t>fructus</a:t>
            </a:r>
            <a:r>
              <a:rPr lang="hu-HU" sz="2000" dirty="0"/>
              <a:t>, </a:t>
            </a:r>
            <a:r>
              <a:rPr lang="hu-HU" sz="2000" dirty="0" err="1"/>
              <a:t>Cynosbati</a:t>
            </a:r>
            <a:r>
              <a:rPr lang="hu-HU" sz="2000" dirty="0"/>
              <a:t> </a:t>
            </a:r>
            <a:r>
              <a:rPr lang="hu-HU" sz="2000" dirty="0" err="1" smtClean="0"/>
              <a:t>pseudofructus</a:t>
            </a:r>
            <a:endParaRPr lang="hu-HU" sz="2000" dirty="0"/>
          </a:p>
          <a:p>
            <a:r>
              <a:rPr lang="hu-HU" sz="2000" dirty="0"/>
              <a:t>→      </a:t>
            </a:r>
            <a:r>
              <a:rPr lang="hu-HU" sz="2000" dirty="0" smtClean="0"/>
              <a:t>Bodzavirág, Kamillavirág, </a:t>
            </a:r>
            <a:r>
              <a:rPr lang="hu-HU" sz="2000" dirty="0" smtClean="0"/>
              <a:t>Hársfavirág </a:t>
            </a:r>
            <a:endParaRPr lang="hu-HU" sz="2000" dirty="0"/>
          </a:p>
          <a:p>
            <a:r>
              <a:rPr lang="hu-HU" sz="2000" dirty="0"/>
              <a:t>→      </a:t>
            </a:r>
            <a:r>
              <a:rPr lang="hu-HU" sz="2000" dirty="0" smtClean="0"/>
              <a:t>Zsurlófű, Csalánlevél, Gyermekláncfű, Fecskefű</a:t>
            </a:r>
            <a:endParaRPr lang="hu-HU" sz="2000" dirty="0"/>
          </a:p>
          <a:p>
            <a:r>
              <a:rPr lang="hu-HU" sz="2000" dirty="0"/>
              <a:t>→      </a:t>
            </a:r>
            <a:r>
              <a:rPr lang="hu-HU" sz="2000" dirty="0" smtClean="0"/>
              <a:t>Cickafark</a:t>
            </a:r>
            <a:endParaRPr lang="hu-HU" sz="2000" dirty="0"/>
          </a:p>
          <a:p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760886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43000"/>
                    </a14:imgEffect>
                    <a14:imgEffect>
                      <a14:brightnessContrast bright="24000" contrast="-7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625" y="395461"/>
            <a:ext cx="10098250" cy="6732166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Felvásárlás rendszere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/>
              <a:t>II</a:t>
            </a:r>
            <a:r>
              <a:rPr lang="hu-HU" sz="2000" dirty="0"/>
              <a:t>. világháborúig: Hangya Szövetkezet keretében folyt a vadon </a:t>
            </a:r>
            <a:r>
              <a:rPr lang="hu-HU" sz="2000" dirty="0" smtClean="0"/>
              <a:t>termő gyógynövények </a:t>
            </a:r>
            <a:r>
              <a:rPr lang="hu-HU" sz="2000" dirty="0"/>
              <a:t>gyűjtése, felvásárlása, exportorientált módon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/>
              <a:t>’70-es </a:t>
            </a:r>
            <a:r>
              <a:rPr lang="hu-HU" sz="2000" dirty="0"/>
              <a:t>években néhány nagyvállalat (pl. Herbária) végezte a felvásárlói, nagykereskedelmi, és exporttevékenységet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/>
              <a:t>Ma </a:t>
            </a:r>
            <a:r>
              <a:rPr lang="hu-HU" sz="2000" dirty="0"/>
              <a:t>a felvásárló nem alkalmazott egy nagyvállalatnál, hanem egyéni, vagy társas vállalkozásban dolgozik, és adja tovább az </a:t>
            </a:r>
            <a:r>
              <a:rPr lang="hu-HU" sz="2000" dirty="0" smtClean="0"/>
              <a:t>árut, tevékenysége engedélyhez kötött</a:t>
            </a:r>
          </a:p>
          <a:p>
            <a:r>
              <a:rPr lang="hu-HU" sz="2000" b="1" i="1" dirty="0"/>
              <a:t>A felvásárlói engedély tulajdonosa jogosult:</a:t>
            </a:r>
            <a:endParaRPr lang="hu-HU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/>
              <a:t>A </a:t>
            </a:r>
            <a:r>
              <a:rPr lang="hu-HU" sz="2000" dirty="0"/>
              <a:t>gyógynövények, drogok, illóolajok és zsíros olajok felvásárlására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/>
              <a:t>A </a:t>
            </a:r>
            <a:r>
              <a:rPr lang="hu-HU" sz="2000" dirty="0"/>
              <a:t>drog előállításához, elsődleges feldolgozásához, tartósításához, és csomagolásához szükséges műveletek elvégzésére</a:t>
            </a:r>
          </a:p>
        </p:txBody>
      </p:sp>
    </p:spTree>
    <p:extLst>
      <p:ext uri="{BB962C8B-B14F-4D97-AF65-F5344CB8AC3E}">
        <p14:creationId xmlns:p14="http://schemas.microsoft.com/office/powerpoint/2010/main" val="2559761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43000"/>
                    </a14:imgEffect>
                    <a14:imgEffect>
                      <a14:brightnessContrast bright="24000" contrast="-7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625" y="395461"/>
            <a:ext cx="10098250" cy="6732166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felvásárló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000" b="1" i="1" dirty="0" smtClean="0"/>
              <a:t>A </a:t>
            </a:r>
            <a:r>
              <a:rPr lang="hu-HU" sz="2000" b="1" i="1" dirty="0"/>
              <a:t>felvásárló feladata:</a:t>
            </a:r>
            <a:endParaRPr lang="hu-HU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/>
              <a:t>Biztosítani </a:t>
            </a:r>
            <a:r>
              <a:rPr lang="hu-HU" sz="2000" dirty="0"/>
              <a:t>a gyűjtők szervezett, irányított működését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/>
              <a:t>Árut </a:t>
            </a:r>
            <a:r>
              <a:rPr lang="hu-HU" sz="2000" dirty="0"/>
              <a:t>a gyűjtés helyén frissen, vagy szárítva veszi át, előzetes minősítést is végez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/>
              <a:t>Meggyőződik </a:t>
            </a:r>
            <a:r>
              <a:rPr lang="hu-HU" sz="2000" dirty="0"/>
              <a:t>a fajtaazonosságról, az áru ép és egészséges voltáról, idegenanyag tartalmáról, színéről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/>
              <a:t>Az </a:t>
            </a:r>
            <a:r>
              <a:rPr lang="hu-HU" sz="2000" dirty="0"/>
              <a:t>elsődleges feldolgozásról megegyezés szerint vagy a gyűjtő, vagy a felvásárló gondoskodik: begyűjtött növényi részek tisztítása, szárítása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/>
              <a:t>Ha </a:t>
            </a:r>
            <a:r>
              <a:rPr lang="hu-HU" sz="2000" dirty="0"/>
              <a:t>a felvásárló nagykereskedői tevékenységet is végez, feladata: a minőségi bizonyítványok beszerzése</a:t>
            </a:r>
          </a:p>
        </p:txBody>
      </p:sp>
    </p:spTree>
    <p:extLst>
      <p:ext uri="{BB962C8B-B14F-4D97-AF65-F5344CB8AC3E}">
        <p14:creationId xmlns:p14="http://schemas.microsoft.com/office/powerpoint/2010/main" val="841721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43000"/>
                    </a14:imgEffect>
                    <a14:imgEffect>
                      <a14:brightnessContrast bright="24000" contrast="-7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625" y="395461"/>
            <a:ext cx="10098250" cy="6732166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Erdei haszonvétel – nem csak fa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000" dirty="0"/>
              <a:t> </a:t>
            </a:r>
            <a:r>
              <a:rPr lang="hu-HU" sz="2000" dirty="0" smtClean="0"/>
              <a:t>Erdei </a:t>
            </a:r>
            <a:r>
              <a:rPr lang="hu-HU" sz="2000" dirty="0"/>
              <a:t>haszonvételnek minősül:</a:t>
            </a:r>
            <a:br>
              <a:rPr lang="hu-HU" sz="2000" dirty="0"/>
            </a:br>
            <a:r>
              <a:rPr lang="hu-HU" sz="2000" dirty="0"/>
              <a:t>a) </a:t>
            </a:r>
            <a:r>
              <a:rPr lang="hu-HU" sz="2000" dirty="0" err="1"/>
              <a:t>a</a:t>
            </a:r>
            <a:r>
              <a:rPr lang="hu-HU" sz="2000" dirty="0"/>
              <a:t> fakitermelés;</a:t>
            </a:r>
            <a:br>
              <a:rPr lang="hu-HU" sz="2000" dirty="0"/>
            </a:br>
            <a:r>
              <a:rPr lang="hu-HU" sz="2000" b="1" dirty="0"/>
              <a:t>b) az erdészeti szaporítóanyag gyűjtése;</a:t>
            </a:r>
            <a:r>
              <a:rPr lang="hu-HU" sz="2000" dirty="0"/>
              <a:t/>
            </a:r>
            <a:br>
              <a:rPr lang="hu-HU" sz="2000" dirty="0"/>
            </a:br>
            <a:r>
              <a:rPr lang="hu-HU" sz="2000" dirty="0"/>
              <a:t>c) a vadászati jog gyakorlása vagy </a:t>
            </a:r>
            <a:r>
              <a:rPr lang="hu-HU" sz="2000" dirty="0" smtClean="0"/>
              <a:t>hasznosítása;</a:t>
            </a:r>
            <a:r>
              <a:rPr lang="hu-HU" sz="2000" dirty="0"/>
              <a:t/>
            </a:r>
            <a:br>
              <a:rPr lang="hu-HU" sz="2000" dirty="0"/>
            </a:br>
            <a:r>
              <a:rPr lang="hu-HU" sz="2000" dirty="0"/>
              <a:t>d) az elhalt fekvő fa és gally gyűjtése, illetőleg elhalt, száraz ág nyesése;</a:t>
            </a:r>
            <a:br>
              <a:rPr lang="hu-HU" sz="2000" dirty="0"/>
            </a:br>
            <a:r>
              <a:rPr lang="hu-HU" sz="2000" b="1" dirty="0"/>
              <a:t>e) a kidöntött fáról történő fenyőgally, toboz és díszítőlomb gyűjtése;</a:t>
            </a:r>
            <a:r>
              <a:rPr lang="hu-HU" sz="2000" dirty="0"/>
              <a:t/>
            </a:r>
            <a:br>
              <a:rPr lang="hu-HU" sz="2000" dirty="0"/>
            </a:br>
            <a:r>
              <a:rPr lang="hu-HU" sz="2000" b="1" dirty="0"/>
              <a:t>f) a gomba, vadgyümölcs, virág, illetőleg gyógynövény gyűjtése;</a:t>
            </a:r>
            <a:r>
              <a:rPr lang="hu-HU" sz="2000" dirty="0"/>
              <a:t/>
            </a:r>
            <a:br>
              <a:rPr lang="hu-HU" sz="2000" dirty="0"/>
            </a:br>
            <a:r>
              <a:rPr lang="hu-HU" sz="2000" dirty="0"/>
              <a:t>g) a bot, nád, sás, gyékény termelése és fű kaszálása;</a:t>
            </a:r>
            <a:br>
              <a:rPr lang="hu-HU" sz="2000" dirty="0"/>
            </a:br>
            <a:r>
              <a:rPr lang="hu-HU" sz="2000" b="1" dirty="0"/>
              <a:t>h) a méhészeti tevékenység;</a:t>
            </a:r>
            <a:br>
              <a:rPr lang="hu-HU" sz="2000" b="1" dirty="0"/>
            </a:br>
            <a:r>
              <a:rPr lang="hu-HU" sz="2000" b="1" dirty="0"/>
              <a:t>i) a fenyőgyanta gyűjtése;</a:t>
            </a:r>
            <a:r>
              <a:rPr lang="hu-HU" sz="2000" dirty="0"/>
              <a:t/>
            </a:r>
            <a:br>
              <a:rPr lang="hu-HU" sz="2000" dirty="0"/>
            </a:br>
            <a:r>
              <a:rPr lang="hu-HU" sz="2000" dirty="0"/>
              <a:t>j) cserje kitermelése, élő és elhalt cserjék hajtásainak gyűjtése.</a:t>
            </a:r>
          </a:p>
        </p:txBody>
      </p:sp>
    </p:spTree>
    <p:extLst>
      <p:ext uri="{BB962C8B-B14F-4D97-AF65-F5344CB8AC3E}">
        <p14:creationId xmlns:p14="http://schemas.microsoft.com/office/powerpoint/2010/main" val="3211048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43000"/>
                    </a14:imgEffect>
                    <a14:imgEffect>
                      <a14:brightnessContrast bright="24000" contrast="-7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625" y="395461"/>
            <a:ext cx="10098250" cy="6732166"/>
          </a:xfrm>
          <a:prstGeom prst="rect">
            <a:avLst/>
          </a:prstGeom>
        </p:spPr>
      </p:pic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08"/>
          <a:lstStyle/>
          <a:p>
            <a: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hu-HU" altLang="hu-HU"/>
              <a:t>Erdei haszonvétel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03238" y="1768475"/>
            <a:ext cx="9070975" cy="43846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5200" rIns="0" bIns="0" anchor="ctr"/>
          <a:lstStyle/>
          <a:p>
            <a:pPr marL="0" indent="0">
              <a:lnSpc>
                <a:spcPct val="75000"/>
              </a:lnSpc>
              <a:spcBef>
                <a:spcPts val="45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hu-HU" altLang="hu-HU" sz="2000" dirty="0"/>
          </a:p>
          <a:p>
            <a:pPr marL="285750" indent="-285750">
              <a:lnSpc>
                <a:spcPct val="75000"/>
              </a:lnSpc>
              <a:spcBef>
                <a:spcPts val="45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hu-HU" altLang="hu-HU" sz="2000" dirty="0" smtClean="0"/>
              <a:t>Az </a:t>
            </a:r>
            <a:r>
              <a:rPr lang="hu-HU" altLang="hu-HU" sz="2000" dirty="0"/>
              <a:t>erdei haszonvétel nem károsíthatja, illetve veszélyeztetheti az erdő biológiai sokféleségét, felszíni és felszín alatti vizeit, talaját, természetes felújulását, felújítását, a védett természeti értéket, valamint az erdei </a:t>
            </a:r>
            <a:r>
              <a:rPr lang="hu-HU" altLang="hu-HU" sz="2000" dirty="0" smtClean="0"/>
              <a:t>életközösséget.</a:t>
            </a:r>
          </a:p>
          <a:p>
            <a:pPr marL="285750" indent="-285750">
              <a:lnSpc>
                <a:spcPct val="75000"/>
              </a:lnSpc>
              <a:spcBef>
                <a:spcPts val="45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hu-HU" altLang="hu-HU" sz="2000" dirty="0" smtClean="0"/>
              <a:t>Az </a:t>
            </a:r>
            <a:r>
              <a:rPr lang="hu-HU" altLang="hu-HU" sz="2000" dirty="0"/>
              <a:t>erdőgazdálkodó az erdei haszonvételeket e törvényben meghatározott feltételekkel </a:t>
            </a:r>
            <a:r>
              <a:rPr lang="hu-HU" altLang="hu-HU" sz="2000" dirty="0" smtClean="0"/>
              <a:t>gyakorolhatja.</a:t>
            </a:r>
          </a:p>
          <a:p>
            <a:pPr marL="285750" indent="-285750">
              <a:lnSpc>
                <a:spcPct val="75000"/>
              </a:lnSpc>
              <a:spcBef>
                <a:spcPts val="45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hu-HU" altLang="hu-HU" sz="2000" dirty="0" smtClean="0"/>
              <a:t>Az </a:t>
            </a:r>
            <a:r>
              <a:rPr lang="hu-HU" altLang="hu-HU" sz="2000" dirty="0"/>
              <a:t>erdei haszonvételek gyakorlásának feltételeit az erdőgazdálkodó jogosult </a:t>
            </a:r>
            <a:r>
              <a:rPr lang="hu-HU" altLang="hu-HU" sz="2000" dirty="0" smtClean="0"/>
              <a:t>meghatározni</a:t>
            </a:r>
          </a:p>
          <a:p>
            <a:pPr marL="285750" indent="-285750">
              <a:lnSpc>
                <a:spcPct val="75000"/>
              </a:lnSpc>
              <a:spcBef>
                <a:spcPts val="45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hu-HU" altLang="hu-HU" sz="2000" dirty="0" smtClean="0"/>
              <a:t>A </a:t>
            </a:r>
            <a:r>
              <a:rPr lang="hu-HU" altLang="hu-HU" sz="2000" dirty="0"/>
              <a:t>földalatti gomba fajok az erdőgazdálkodó engedélyével, az e törvény végrehajtására kiadott jogszabályban előírtak szerint </a:t>
            </a:r>
            <a:r>
              <a:rPr lang="hu-HU" altLang="hu-HU" sz="2000" dirty="0" smtClean="0"/>
              <a:t>gyűjthetőek.</a:t>
            </a:r>
          </a:p>
          <a:p>
            <a:pPr marL="285750" indent="-285750">
              <a:lnSpc>
                <a:spcPct val="75000"/>
              </a:lnSpc>
              <a:spcBef>
                <a:spcPts val="45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hu-HU" altLang="hu-HU" sz="2000" dirty="0" smtClean="0"/>
              <a:t>Az </a:t>
            </a:r>
            <a:r>
              <a:rPr lang="hu-HU" altLang="hu-HU" sz="2000" dirty="0"/>
              <a:t>erdőgazdálkodó köteles tűrni az egyéni szükségletet meg nem haladó gomba, vadgyümölcs, gyógynövény állami erdőben való gyűjtését.</a:t>
            </a:r>
            <a:br>
              <a:rPr lang="hu-HU" altLang="hu-HU" sz="2000" dirty="0"/>
            </a:br>
            <a:r>
              <a:rPr lang="hu-HU" altLang="hu-HU" sz="1800" dirty="0"/>
              <a:t/>
            </a:r>
            <a:br>
              <a:rPr lang="hu-HU" altLang="hu-HU" sz="1800" dirty="0"/>
            </a:br>
            <a:r>
              <a:rPr lang="hu-HU" altLang="hu-HU" sz="1400" i="1" dirty="0"/>
              <a:t>(2009. évi XXXVII. törvény az erdőről, az erdő védelméről és az erdőgazdálkodásról)</a:t>
            </a:r>
            <a:br>
              <a:rPr lang="hu-HU" altLang="hu-HU" sz="1400" i="1" dirty="0"/>
            </a:br>
            <a:endParaRPr lang="hu-HU" altLang="hu-HU" sz="1400" i="1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43000"/>
                    </a14:imgEffect>
                    <a14:imgEffect>
                      <a14:brightnessContrast bright="24000" contrast="-7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625" y="395461"/>
            <a:ext cx="10098250" cy="6732166"/>
          </a:xfrm>
          <a:prstGeom prst="rect">
            <a:avLst/>
          </a:prstGeom>
        </p:spPr>
      </p:pic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08"/>
          <a:lstStyle/>
          <a:p>
            <a: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hu-HU" altLang="hu-HU" dirty="0"/>
              <a:t>Erdei haszonvétel </a:t>
            </a:r>
            <a:r>
              <a:rPr lang="hu-HU" altLang="hu-HU" dirty="0" err="1"/>
              <a:t>méréke</a:t>
            </a:r>
            <a:endParaRPr lang="hu-HU" altLang="hu-HU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384675"/>
          </a:xfrm>
          <a:ln/>
        </p:spPr>
        <p:txBody>
          <a:bodyPr tIns="56700"/>
          <a:lstStyle/>
          <a:p>
            <a:pPr marL="0" indent="0">
              <a:lnSpc>
                <a:spcPct val="75000"/>
              </a:lnSpc>
              <a:spcBef>
                <a:spcPts val="45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hu-HU" altLang="hu-HU" sz="1800" b="1" dirty="0"/>
              <a:t/>
            </a:r>
            <a:br>
              <a:rPr lang="hu-HU" altLang="hu-HU" sz="1800" b="1" dirty="0"/>
            </a:br>
            <a:r>
              <a:rPr lang="hu-HU" altLang="hu-HU" sz="1800" dirty="0"/>
              <a:t>Gomba, vadgyümölcs illetőleg gyógynövény egyéni szükségletet meghaladó, vagy nem állami területen történő gyűjtése csak az erdőgazdálkodó előzetes írásbeli hozzájárulásával gyakorolható.</a:t>
            </a:r>
          </a:p>
          <a:p>
            <a:pPr marL="0" indent="0">
              <a:lnSpc>
                <a:spcPct val="75000"/>
              </a:lnSpc>
              <a:spcBef>
                <a:spcPts val="45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hu-HU" altLang="hu-HU" sz="1800" dirty="0"/>
              <a:t/>
            </a:r>
            <a:br>
              <a:rPr lang="hu-HU" altLang="hu-HU" sz="1800" dirty="0"/>
            </a:br>
            <a:r>
              <a:rPr lang="hu-HU" altLang="hu-HU" sz="1800" dirty="0"/>
              <a:t>Az egyéni szükségletnek személyenként és naponta legfeljebb</a:t>
            </a:r>
            <a:br>
              <a:rPr lang="hu-HU" altLang="hu-HU" sz="1800" dirty="0"/>
            </a:br>
            <a:r>
              <a:rPr lang="hu-HU" altLang="hu-HU" sz="1800" dirty="0"/>
              <a:t>a) 2 kg gomba,</a:t>
            </a:r>
            <a:br>
              <a:rPr lang="hu-HU" altLang="hu-HU" sz="1800" dirty="0"/>
            </a:br>
            <a:r>
              <a:rPr lang="hu-HU" altLang="hu-HU" sz="1800" dirty="0"/>
              <a:t>b) 2 kg vadgyümölcs,</a:t>
            </a:r>
            <a:br>
              <a:rPr lang="hu-HU" altLang="hu-HU" sz="1800" dirty="0"/>
            </a:br>
            <a:r>
              <a:rPr lang="hu-HU" altLang="hu-HU" sz="1800" dirty="0"/>
              <a:t>c) 2 kg gyógynövény</a:t>
            </a:r>
            <a:br>
              <a:rPr lang="hu-HU" altLang="hu-HU" sz="1800" dirty="0"/>
            </a:br>
            <a:r>
              <a:rPr lang="hu-HU" altLang="hu-HU" sz="1800" dirty="0"/>
              <a:t>gyűjtése minősül.</a:t>
            </a:r>
            <a:br>
              <a:rPr lang="hu-HU" altLang="hu-HU" sz="1800" dirty="0"/>
            </a:br>
            <a:endParaRPr lang="hu-HU" altLang="hu-HU" sz="1800" dirty="0"/>
          </a:p>
          <a:p>
            <a:pPr marL="0" indent="0">
              <a:lnSpc>
                <a:spcPct val="75000"/>
              </a:lnSpc>
              <a:spcBef>
                <a:spcPts val="45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hu-HU" altLang="hu-HU" sz="1800" dirty="0"/>
              <a:t>Az egyéni szükségletre gyűjtött gomba, vadgyümölcs, illetőleg gyógynövény kereskedelmi forgalomba nem hozható.</a:t>
            </a:r>
          </a:p>
          <a:p>
            <a:pPr marL="0" indent="0">
              <a:lnSpc>
                <a:spcPct val="75000"/>
              </a:lnSpc>
              <a:spcBef>
                <a:spcPts val="45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hu-HU" altLang="hu-HU" sz="1800" dirty="0"/>
          </a:p>
          <a:p>
            <a:pPr marL="0" indent="0">
              <a:lnSpc>
                <a:spcPct val="75000"/>
              </a:lnSpc>
              <a:spcBef>
                <a:spcPts val="45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hu-HU" altLang="hu-HU" sz="1800" dirty="0"/>
              <a:t>Szarvasgomba: 20 dkg-t vagy 3 db </a:t>
            </a:r>
            <a:r>
              <a:rPr lang="hu-HU" altLang="hu-HU" sz="1800" dirty="0" err="1"/>
              <a:t>triflát</a:t>
            </a:r>
            <a:r>
              <a:rPr lang="hu-HU" altLang="hu-HU" sz="1800" dirty="0"/>
              <a:t> meg nem haladó saját fogyasztásra gyűjthető</a:t>
            </a:r>
          </a:p>
          <a:p>
            <a:pPr indent="-341313">
              <a:lnSpc>
                <a:spcPct val="75000"/>
              </a:lnSpc>
              <a:spcBef>
                <a:spcPts val="45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hu-HU" altLang="hu-HU" sz="1800" dirty="0"/>
          </a:p>
          <a:p>
            <a:pPr marL="0" indent="0">
              <a:lnSpc>
                <a:spcPct val="75000"/>
              </a:lnSpc>
              <a:spcBef>
                <a:spcPts val="45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hu-HU" altLang="hu-HU" sz="1400" i="1" dirty="0"/>
              <a:t>153/2009. (XI. 13.) FVM rendelet az erdőről, az erdő védelméről és az erdőgazdálkodásról szóló 2009. évi XXXVII. törvény végrehajtásáról </a:t>
            </a:r>
            <a:br>
              <a:rPr lang="hu-HU" altLang="hu-HU" sz="1400" i="1" dirty="0"/>
            </a:br>
            <a:r>
              <a:rPr lang="hu-HU" altLang="hu-HU" sz="1400" i="1" dirty="0"/>
              <a:t>A vidékfejlesztési miniszter 24/2012. (III. 19.) VM rendelete a földalatti gombák gyűjtéséről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43000"/>
                    </a14:imgEffect>
                    <a14:imgEffect>
                      <a14:brightnessContrast bright="24000" contrast="-7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625" y="395461"/>
            <a:ext cx="10098250" cy="6732166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gyűjtés szabályai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hu-HU" sz="1800" dirty="0"/>
              <a:t>Fontos, hogy mindenki úgy gyűjtsön bármilyen növényt, hogy ugyanazt jövőre is megtalálja, vagyis az egyed és a faj állománya túlélje gyűjtést. 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hu-HU" sz="1800" dirty="0"/>
              <a:t>Mindig csak annyit gyűjtsünk, amit </a:t>
            </a:r>
            <a:r>
              <a:rPr lang="hu-HU" sz="1800" dirty="0" smtClean="0"/>
              <a:t>maradéktalanul </a:t>
            </a:r>
            <a:r>
              <a:rPr lang="hu-HU" sz="1800" dirty="0"/>
              <a:t>fel tudunk használni.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hu-HU" sz="1800" dirty="0"/>
              <a:t>Soha ne húzzuk ki gyökerestől a növényt (Gyökereket, hagymákat csak a nagyon gyakori fajok esetében gyűjtsünk) 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hu-HU" sz="1800" dirty="0"/>
              <a:t>ollóval, éles késsel vágjuk le a gyűjteni kívánt növényi részeket (kivéve persze a könnyen leváló terméseket).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hu-HU" sz="1800" dirty="0"/>
              <a:t>Az élőhelyet, ahol gyűjtünk ne tapossuk össze.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hu-HU" sz="1800" dirty="0"/>
              <a:t>Réteken, kaszálókon, a tulajdonos engedélyével gyűjtsünk.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hu-HU" sz="1800" dirty="0"/>
              <a:t>Fákról, bokrokról virágot, termést, ágak letörése nélkül szedjük.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hu-HU" sz="1800" dirty="0"/>
              <a:t>Rügyeket, hajtásokat oldalhajtásokról és ne a vezér (csúcs) hajtásokról </a:t>
            </a:r>
            <a:r>
              <a:rPr lang="hu-HU" sz="1800" dirty="0" smtClean="0"/>
              <a:t>gyűjtsünk.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hu-HU" sz="1800" dirty="0" smtClean="0"/>
              <a:t>Tiszta </a:t>
            </a:r>
            <a:r>
              <a:rPr lang="hu-HU" sz="1800" dirty="0"/>
              <a:t>helyről, tiszta, egészséges növényi részeket gyűjtsünk. </a:t>
            </a:r>
          </a:p>
          <a:p>
            <a:pPr>
              <a:buFont typeface="Arial" panose="020B0604020202020204" pitchFamily="34" charset="0"/>
              <a:buChar char="•"/>
            </a:pP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3705873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43000"/>
                    </a14:imgEffect>
                    <a14:imgEffect>
                      <a14:brightnessContrast bright="24000" contrast="-7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625" y="395461"/>
            <a:ext cx="10098250" cy="6732166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b="1" dirty="0" smtClean="0"/>
              <a:t>Jó </a:t>
            </a:r>
            <a:r>
              <a:rPr lang="hu-HU" sz="3200" b="1" dirty="0"/>
              <a:t>gyűjtési gyakorlat (kereskedelmi méretnél)</a:t>
            </a:r>
            <a:r>
              <a:rPr lang="hu-HU" sz="3200" dirty="0"/>
              <a:t/>
            </a:r>
            <a:br>
              <a:rPr lang="hu-HU" sz="3200" dirty="0"/>
            </a:b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u-HU" sz="2000" dirty="0"/>
              <a:t>engedély szükséges a terület kezelőjétől, adott esetben a természetvédelmi hatóságtól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/>
              <a:t>Kiképzett, lehetőleg állandó </a:t>
            </a:r>
            <a:r>
              <a:rPr lang="hu-HU" sz="2000" dirty="0"/>
              <a:t>gyűjtőtársaság álljon rendelkezésre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/>
              <a:t>vezessünk </a:t>
            </a:r>
            <a:r>
              <a:rPr lang="hu-HU" sz="2000" dirty="0" smtClean="0"/>
              <a:t>a területről gyűjtési </a:t>
            </a:r>
            <a:r>
              <a:rPr lang="hu-HU" sz="2000" dirty="0"/>
              <a:t>térképet, hogy melyik növény, hol található nagyobb mennyiségben.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/>
              <a:t>a térkép </a:t>
            </a:r>
            <a:r>
              <a:rPr lang="hu-HU" sz="2000" dirty="0" smtClean="0"/>
              <a:t>alapján (és a természetvédelmi hatósággal együttműködve) </a:t>
            </a:r>
            <a:r>
              <a:rPr lang="hu-HU" sz="2000" dirty="0"/>
              <a:t>határozzunk meg a faj és a terület lehetséges terhelését (mennyit és milyen gyakran gyűjtünk)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/>
              <a:t>a </a:t>
            </a:r>
            <a:r>
              <a:rPr lang="hu-HU" sz="2000" dirty="0"/>
              <a:t>növények tulajdonságából adódóan lehetőleg a kora reggeli, hajnali órákban szedessük a növényeket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/>
              <a:t>az erdei termék könnyen </a:t>
            </a:r>
            <a:r>
              <a:rPr lang="hu-HU" sz="2000" dirty="0" smtClean="0"/>
              <a:t>tanúsítható, </a:t>
            </a:r>
            <a:r>
              <a:rPr lang="hu-HU" sz="2000" dirty="0"/>
              <a:t>szerezzük meg a </a:t>
            </a:r>
            <a:r>
              <a:rPr lang="hu-HU" sz="2000" dirty="0" err="1"/>
              <a:t>bio</a:t>
            </a:r>
            <a:r>
              <a:rPr lang="hu-HU" sz="2000" dirty="0"/>
              <a:t> minősítést</a:t>
            </a:r>
          </a:p>
          <a:p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931658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43000"/>
                    </a14:imgEffect>
                    <a14:imgEffect>
                      <a14:brightnessContrast bright="24000" contrast="-7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625" y="395461"/>
            <a:ext cx="10098250" cy="6732166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z="3200" dirty="0" smtClean="0">
                <a:solidFill>
                  <a:schemeClr val="tx1"/>
                </a:solidFill>
              </a:rPr>
              <a:t>A gyógynövény fajokat veszélyeztető tényezők</a:t>
            </a:r>
            <a:endParaRPr lang="hu-HU" sz="3200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hu-HU" altLang="hu-HU" sz="2000" dirty="0" smtClean="0"/>
              <a:t>A veszélyeztetettséget kiváltó közvetlen tényezők</a:t>
            </a:r>
          </a:p>
          <a:p>
            <a:pPr marL="800100" lvl="1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hu-HU" altLang="hu-HU" sz="2000" dirty="0" smtClean="0"/>
              <a:t>erdőirtások (erdei pajzsika, tavaszi hérics, kankalinok),</a:t>
            </a:r>
          </a:p>
          <a:p>
            <a:pPr marL="800100" lvl="1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hu-HU" altLang="hu-HU" sz="2000" dirty="0" smtClean="0"/>
              <a:t>művelésbe vonás, lecsapolás (</a:t>
            </a:r>
            <a:r>
              <a:rPr lang="hu-HU" altLang="hu-HU" sz="2000" dirty="0" err="1" smtClean="0"/>
              <a:t>kálmos</a:t>
            </a:r>
            <a:r>
              <a:rPr lang="hu-HU" altLang="hu-HU" sz="2000" dirty="0" smtClean="0"/>
              <a:t>, vidrafű),</a:t>
            </a:r>
          </a:p>
          <a:p>
            <a:pPr marL="800100" lvl="1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hu-HU" altLang="hu-HU" sz="2000" dirty="0" smtClean="0"/>
              <a:t>szakszerűtlen gyűjtés („rablógazdálkodás”)</a:t>
            </a:r>
          </a:p>
          <a:p>
            <a:pPr algn="just">
              <a:lnSpc>
                <a:spcPct val="80000"/>
              </a:lnSpc>
            </a:pPr>
            <a:endParaRPr lang="hu-HU" altLang="hu-HU" sz="2000" dirty="0" smtClean="0"/>
          </a:p>
          <a:p>
            <a:pPr algn="just">
              <a:lnSpc>
                <a:spcPct val="80000"/>
              </a:lnSpc>
            </a:pPr>
            <a:r>
              <a:rPr lang="hu-HU" altLang="hu-HU" sz="2000" dirty="0" smtClean="0"/>
              <a:t>A veszélyeztetettséget kiváltó közvetett tényezők</a:t>
            </a:r>
          </a:p>
          <a:p>
            <a:pPr marL="800100" lvl="1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hu-HU" altLang="hu-HU" sz="2000" dirty="0" smtClean="0"/>
              <a:t>környezetszennyezés (hegyi </a:t>
            </a:r>
            <a:r>
              <a:rPr lang="hu-HU" altLang="hu-HU" sz="2000" dirty="0" err="1" smtClean="0"/>
              <a:t>árnika</a:t>
            </a:r>
            <a:r>
              <a:rPr lang="hu-HU" altLang="hu-HU" sz="2000" dirty="0" smtClean="0"/>
              <a:t>, áfonyafélék, pemetefű)</a:t>
            </a:r>
          </a:p>
          <a:p>
            <a:pPr marL="800100" lvl="1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hu-HU" altLang="hu-HU" sz="2000" dirty="0" smtClean="0"/>
              <a:t>meggondolatlan erdőtelepítés (pl. akácerdő telepítés a növényflóra átalakulását eredményezi)</a:t>
            </a:r>
          </a:p>
          <a:p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405139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43000"/>
                    </a14:imgEffect>
                    <a14:imgEffect>
                      <a14:brightnessContrast bright="24000" contrast="-7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625" y="395461"/>
            <a:ext cx="10098250" cy="6732166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Gyógynövény piac </a:t>
            </a:r>
            <a:r>
              <a:rPr lang="hu-HU" dirty="0" smtClean="0"/>
              <a:t>lehetőségei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u-HU" sz="2000" dirty="0"/>
              <a:t>Ezen a területen Európában keresleti piac van: évente mintegy 7 százalékkal nő az igény a jó minőségű természetes gyógynövények iránt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/>
              <a:t>Évente </a:t>
            </a:r>
            <a:r>
              <a:rPr lang="hu-HU" sz="2000" dirty="0"/>
              <a:t>mintegy 20 ezer tonna szárított gyógynövényt dolgoznak fel az országban. A Magyarországon feldolgozott gyógynövények 70 százaléka vadon termő növények gyűjtéséből származik.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/>
              <a:t>A gyógynövénytermő terület nagysága 18-21 ezer hektár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/>
              <a:t>Magyarországon 110-120 gyógynövényfaj gyűjthető.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/>
              <a:t>Mintegy </a:t>
            </a:r>
            <a:r>
              <a:rPr lang="hu-HU" sz="2000" dirty="0"/>
              <a:t>ötezer ember foglalkozik gyógynövény-gyűjtéssel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/>
              <a:t>Magyarországról a gyógynövények 70-80 százaléka alapanyagként kerül ki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smtClean="0"/>
              <a:t>Elkészült </a:t>
            </a:r>
            <a:r>
              <a:rPr lang="hu-HU" sz="2000" dirty="0"/>
              <a:t>a gyógynövény ágazati </a:t>
            </a:r>
            <a:r>
              <a:rPr lang="hu-HU" sz="2000" dirty="0" smtClean="0"/>
              <a:t>stratégia: a </a:t>
            </a:r>
            <a:r>
              <a:rPr lang="hu-HU" sz="2000" dirty="0"/>
              <a:t>gyűjtött és termesztett növények mennyiségét </a:t>
            </a:r>
            <a:r>
              <a:rPr lang="hu-HU" sz="2000" dirty="0" smtClean="0"/>
              <a:t>25 </a:t>
            </a:r>
            <a:r>
              <a:rPr lang="hu-HU" sz="2000" dirty="0"/>
              <a:t>százalékkal kívánják emelni</a:t>
            </a:r>
          </a:p>
          <a:p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950525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43000"/>
                    </a14:imgEffect>
                    <a14:imgEffect>
                      <a14:brightnessContrast bright="24000" contrast="-7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625" y="395461"/>
            <a:ext cx="10098250" cy="6732166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Tanúsítvány a fenntartható gyógynövénygyűjtésért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400" dirty="0"/>
              <a:t>A vadon termő gyógynövények fenntartható gyűjtésére és ezzel összefüggésben a hátrányos helyzetű településeken munkahelyteremtő céllal dolgoz ki gazdasági modellt a Természetvédelmi Világalap (WWF) magyarországi szervezete és több szakmai csoport a </a:t>
            </a:r>
            <a:r>
              <a:rPr lang="hu-HU" sz="2400" dirty="0" err="1"/>
              <a:t>Traditional</a:t>
            </a:r>
            <a:r>
              <a:rPr lang="hu-HU" sz="2400" dirty="0"/>
              <a:t> and Wild projekt keretében</a:t>
            </a:r>
            <a:r>
              <a:rPr lang="hu-HU" sz="2400" dirty="0" smtClean="0"/>
              <a:t>. (2013)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400" dirty="0"/>
              <a:t>A projekt célja, hogy összegyűjtse és rendszerezze a gyógy- és fűszernövények, valamint egyéb felhasználható vadon termő növények gyűjtésével kapcsolatos hanyatló </a:t>
            </a:r>
            <a:r>
              <a:rPr lang="hu-HU" sz="2400" dirty="0" smtClean="0"/>
              <a:t>ismeretanyagot.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400" dirty="0" smtClean="0"/>
              <a:t> </a:t>
            </a:r>
            <a:r>
              <a:rPr lang="hu-HU" sz="2400" dirty="0"/>
              <a:t>Emellett fontos küldetés a gyengülő kulturális hagyományok megőrzése, továbbá a megszerzett tudás minél több emberhez történő eljuttatása.</a:t>
            </a:r>
          </a:p>
        </p:txBody>
      </p:sp>
    </p:spTree>
    <p:extLst>
      <p:ext uri="{BB962C8B-B14F-4D97-AF65-F5344CB8AC3E}">
        <p14:creationId xmlns:p14="http://schemas.microsoft.com/office/powerpoint/2010/main" val="642864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-té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éma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hu-HU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hu-HU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-té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é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845</Words>
  <Application>Microsoft Office PowerPoint</Application>
  <PresentationFormat>Egyéni</PresentationFormat>
  <Paragraphs>87</Paragraphs>
  <Slides>14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9" baseType="lpstr">
      <vt:lpstr>Times New Roman</vt:lpstr>
      <vt:lpstr>Arial</vt:lpstr>
      <vt:lpstr>Microsoft YaHei</vt:lpstr>
      <vt:lpstr>Segoe UI</vt:lpstr>
      <vt:lpstr>Office-téma</vt:lpstr>
      <vt:lpstr>Erdei termékek, gyűjtött gyógynövények</vt:lpstr>
      <vt:lpstr>Erdei haszonvétel – nem csak fa</vt:lpstr>
      <vt:lpstr>Erdei haszonvétel</vt:lpstr>
      <vt:lpstr>Erdei haszonvétel méréke</vt:lpstr>
      <vt:lpstr>A gyűjtés szabályai</vt:lpstr>
      <vt:lpstr>Jó gyűjtési gyakorlat (kereskedelmi méretnél) </vt:lpstr>
      <vt:lpstr>A gyógynövény fajokat veszélyeztető tényezők</vt:lpstr>
      <vt:lpstr>Gyógynövény piac lehetőségei</vt:lpstr>
      <vt:lpstr>Tanúsítvány a fenntartható gyógynövénygyűjtésért</vt:lpstr>
      <vt:lpstr>FairWild szabvány</vt:lpstr>
      <vt:lpstr>A vadon termő gyógynövények jelentősége</vt:lpstr>
      <vt:lpstr>Export növényeink</vt:lpstr>
      <vt:lpstr>Felvásárlás rendszere</vt:lpstr>
      <vt:lpstr>A felvásárló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Erdei haszonvétel</dc:title>
  <dc:creator>SajorimaEGTC</dc:creator>
  <cp:lastModifiedBy>SajorimaEGTC</cp:lastModifiedBy>
  <cp:revision>21</cp:revision>
  <cp:lastPrinted>1601-01-01T00:00:00Z</cp:lastPrinted>
  <dcterms:created xsi:type="dcterms:W3CDTF">2014-02-25T04:35:09Z</dcterms:created>
  <dcterms:modified xsi:type="dcterms:W3CDTF">2014-02-25T06:37:45Z</dcterms:modified>
</cp:coreProperties>
</file>